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Pretendard Light"/>
      <p:regular r:id="rId21"/>
    </p:embeddedFont>
    <p:embeddedFont>
      <p:font typeface="Pretendard SemiBold"/>
      <p:bold r:id="rId22"/>
    </p:embeddedFont>
    <p:embeddedFont>
      <p:font typeface="Pretendard Medium"/>
      <p:bold r:id="rId23"/>
    </p:embeddedFont>
    <p:embeddedFont>
      <p:font typeface="Pretendard Regular"/>
      <p:regular r:id="rId24"/>
    </p:embeddedFont>
    <p:embeddedFont>
      <p:font typeface="Pretendard Bold"/>
      <p:bold r:id="rId25"/>
    </p:embeddedFont>
    <p:embeddedFont>
      <p:font typeface="SB AggroOTF Medium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23" Target="fonts/font3.fntdata" Type="http://schemas.openxmlformats.org/officeDocument/2006/relationships/font"/><Relationship Id="rId24" Target="fonts/font4.fntdata" Type="http://schemas.openxmlformats.org/officeDocument/2006/relationships/font"/><Relationship Id="rId25" Target="fonts/font5.fntdata" Type="http://schemas.openxmlformats.org/officeDocument/2006/relationships/font"/><Relationship Id="rId26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16.png" Type="http://schemas.openxmlformats.org/officeDocument/2006/relationships/image"/><Relationship Id="rId12" Target="../media/image33.png" Type="http://schemas.openxmlformats.org/officeDocument/2006/relationships/image"/><Relationship Id="rId13" Target="../media/image34.png" Type="http://schemas.openxmlformats.org/officeDocument/2006/relationships/image"/><Relationship Id="rId14" Target="../media/image35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6.png" Type="http://schemas.openxmlformats.org/officeDocument/2006/relationships/image"/><Relationship Id="rId8" Target="../media/image39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png" Type="http://schemas.openxmlformats.org/officeDocument/2006/relationships/image"/><Relationship Id="rId12" Target="../media/image22.png" Type="http://schemas.openxmlformats.org/officeDocument/2006/relationships/image"/><Relationship Id="rId13" Target="../media/image23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092200"/>
            <a:ext cx="15722600" cy="1099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026900" y="863600"/>
            <a:ext cx="1752600" cy="1625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6883400"/>
            <a:ext cx="16814800" cy="666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0" y="863600"/>
            <a:ext cx="1752600" cy="1625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244600"/>
            <a:ext cx="15722600" cy="10998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82700" y="1384300"/>
            <a:ext cx="15722600" cy="10998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969500" y="1168400"/>
            <a:ext cx="1752600" cy="1625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82700" y="1536700"/>
            <a:ext cx="15722600" cy="1099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8500" y="8826500"/>
            <a:ext cx="16891000" cy="5638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68900" y="9245600"/>
            <a:ext cx="393700" cy="609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51500" y="9829800"/>
            <a:ext cx="74041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882900" y="3022600"/>
            <a:ext cx="12522200" cy="326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9900" b="false" i="false" u="none" strike="noStrike" spc="-500">
                <a:solidFill>
                  <a:srgbClr val="545454"/>
                </a:solidFill>
                <a:ea typeface="Pretendard Light"/>
              </a:rPr>
              <a:t>소웨라면</a:t>
            </a:r>
            <a:r>
              <a:rPr lang="en-US" sz="9900" b="false" i="false" u="none" strike="noStrike" spc="-5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9900" b="false" i="false" u="none" strike="noStrike" spc="-500">
                <a:solidFill>
                  <a:srgbClr val="545454"/>
                </a:solidFill>
                <a:ea typeface="Pretendard Light"/>
              </a:rPr>
              <a:t>반드시</a:t>
            </a:r>
            <a:r>
              <a:rPr lang="en-US" sz="9900" b="false" i="false" u="none" strike="noStrike" spc="-500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9900" b="false" i="false" u="none" strike="noStrike" spc="-500">
                <a:solidFill>
                  <a:srgbClr val="545454"/>
                </a:solidFill>
                <a:ea typeface="Pretendard Light"/>
              </a:rPr>
              <a:t>알아야할</a:t>
            </a:r>
          </a:p>
          <a:p>
            <a:pPr algn="ctr" lvl="0">
              <a:lnSpc>
                <a:spcPct val="99600"/>
              </a:lnSpc>
            </a:pPr>
            <a:r>
              <a:rPr lang="en-US" sz="9900" b="false" i="false" u="none" strike="noStrike" spc="-500">
                <a:solidFill>
                  <a:srgbClr val="545454"/>
                </a:solidFill>
                <a:latin typeface="Pretendard SemiBold"/>
              </a:rPr>
              <a:t>Git </a:t>
            </a:r>
            <a:r>
              <a:rPr lang="ko-KR" sz="9900" b="false" i="false" u="none" strike="noStrike" spc="-500">
                <a:solidFill>
                  <a:srgbClr val="545454"/>
                </a:solidFill>
                <a:ea typeface="Pretendard SemiBold"/>
              </a:rPr>
              <a:t>사용법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11700" y="7023100"/>
            <a:ext cx="8877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000" b="false" i="false" u="none" strike="noStrike" spc="-300">
                <a:solidFill>
                  <a:srgbClr val="545454"/>
                </a:solidFill>
                <a:latin typeface="Pretendard Light"/>
              </a:rPr>
              <a:t>2023664025 </a:t>
            </a:r>
            <a:r>
              <a:rPr lang="ko-KR" sz="4000" b="false" i="false" u="none" strike="noStrike" spc="-300">
                <a:solidFill>
                  <a:srgbClr val="545454"/>
                </a:solidFill>
                <a:ea typeface="Pretendard Light"/>
              </a:rPr>
              <a:t>박세현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753100" y="9321800"/>
            <a:ext cx="7277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800" b="false" i="false" u="none" strike="noStrike" spc="-100">
                <a:solidFill>
                  <a:srgbClr val="545454">
                    <a:alpha val="87843"/>
                  </a:srgbClr>
                </a:solidFill>
                <a:ea typeface="Pretendard Light"/>
              </a:rPr>
              <a:t>발표일자</a:t>
            </a:r>
            <a:r>
              <a:rPr lang="en-US" sz="1800" b="false" i="false" u="none" strike="noStrike" spc="-100">
                <a:solidFill>
                  <a:srgbClr val="545454">
                    <a:alpha val="87843"/>
                  </a:srgbClr>
                </a:solidFill>
                <a:latin typeface="Pretendard Light"/>
              </a:rPr>
              <a:t> : 2025.3.21.</a:t>
            </a:r>
            <a:r>
              <a:rPr lang="ko-KR" sz="1800" b="false" i="false" u="none" strike="noStrike" spc="-100">
                <a:solidFill>
                  <a:srgbClr val="545454">
                    <a:alpha val="87843"/>
                  </a:srgbClr>
                </a:solidFill>
                <a:ea typeface="Pretendard Light"/>
              </a:rPr>
              <a:t>금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" y="3771900"/>
            <a:ext cx="3670300" cy="491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8300" y="3949700"/>
            <a:ext cx="3327400" cy="274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908300" y="3771900"/>
            <a:ext cx="774700" cy="48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965700" y="1968500"/>
            <a:ext cx="812800" cy="8128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0165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70600" y="1701800"/>
            <a:ext cx="74422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Git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주요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명령어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060700" y="38354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20900" y="6908800"/>
            <a:ext cx="234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45454"/>
                </a:solidFill>
                <a:latin typeface="Pretendard Bold"/>
              </a:rPr>
              <a:t>git init, git status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7200" y="7632700"/>
            <a:ext cx="3441700" cy="64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1. </a:t>
            </a:r>
            <a:r>
              <a:rPr lang="ko-KR" sz="17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새로운</a:t>
            </a: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Git </a:t>
            </a:r>
            <a:r>
              <a:rPr lang="ko-KR" sz="17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저장소를</a:t>
            </a: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생성하는</a:t>
            </a: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명령어</a:t>
            </a: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27820"/>
              </a:lnSpc>
            </a:pP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2. </a:t>
            </a:r>
            <a:r>
              <a:rPr lang="ko-KR" sz="17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현재</a:t>
            </a: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저장소의</a:t>
            </a: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상태를</a:t>
            </a: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확인하는</a:t>
            </a: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명령어</a:t>
            </a:r>
            <a:r>
              <a:rPr lang="en-US" sz="17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359400" y="3771900"/>
            <a:ext cx="3670300" cy="49149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372100" y="3949700"/>
            <a:ext cx="3492500" cy="27432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807200" y="3771900"/>
            <a:ext cx="774700" cy="482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6959600" y="38354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19800" y="6908800"/>
            <a:ext cx="234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45454"/>
                </a:solidFill>
                <a:latin typeface="Pretendard Bold"/>
              </a:rPr>
              <a:t>git add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46700" y="7429500"/>
            <a:ext cx="35941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변경된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파일을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스테이징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영역에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추가하는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명령어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27820"/>
              </a:lnSpc>
            </a:pP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git add .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을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사용하면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모든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변경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사항을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스테이징할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수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있음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20200" y="3771900"/>
            <a:ext cx="3670300" cy="49149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144000" y="3949700"/>
            <a:ext cx="3975100" cy="2832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668000" y="3771900"/>
            <a:ext cx="774700" cy="4826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10807700" y="38354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880600" y="6908800"/>
            <a:ext cx="234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45454"/>
                </a:solidFill>
                <a:latin typeface="Pretendard Bold"/>
              </a:rPr>
              <a:t>git commit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18600" y="7416800"/>
            <a:ext cx="4318000" cy="120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스테이징된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변경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사항을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로컬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저장소에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27820"/>
              </a:lnSpc>
            </a:pP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기록하는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명령어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27820"/>
              </a:lnSpc>
            </a:pP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-m "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메시지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"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옵션을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사용하여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 </a:t>
            </a:r>
          </a:p>
          <a:p>
            <a:pPr algn="ctr" lvl="0">
              <a:lnSpc>
                <a:spcPct val="127820"/>
              </a:lnSpc>
            </a:pP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변경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내용을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설명할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수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있음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31" id="3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119100" y="3771900"/>
            <a:ext cx="3670300" cy="49149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4820900" y="3771900"/>
            <a:ext cx="774700" cy="482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3195300" y="4152900"/>
            <a:ext cx="4368800" cy="24638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5011400" y="3797300"/>
            <a:ext cx="48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79500" y="6908800"/>
            <a:ext cx="2349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200" b="false" i="false" u="none" strike="noStrike">
                <a:solidFill>
                  <a:srgbClr val="545454"/>
                </a:solidFill>
                <a:latin typeface="Pretendard Bold"/>
              </a:rPr>
              <a:t>git rm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398500" y="7429500"/>
            <a:ext cx="3086100" cy="901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7820"/>
              </a:lnSpc>
            </a:pP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Git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저장소에서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파일을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삭제하는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명령어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27820"/>
              </a:lnSpc>
            </a:pP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git rm --cached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파일명을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사용하면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파일은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유지되지만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추적에서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 </a:t>
            </a:r>
            <a:r>
              <a:rPr lang="ko-KR" sz="1600" b="false" i="false" u="none" strike="noStrike" spc="-100">
                <a:solidFill>
                  <a:srgbClr val="545454">
                    <a:alpha val="78039"/>
                  </a:srgbClr>
                </a:solidFill>
                <a:ea typeface="Pretendard Light"/>
              </a:rPr>
              <a:t>제외됨</a:t>
            </a:r>
            <a:r>
              <a:rPr lang="en-US" sz="1600" b="false" i="false" u="none" strike="noStrike" spc="-100">
                <a:solidFill>
                  <a:srgbClr val="545454">
                    <a:alpha val="78039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3200" y="3733800"/>
            <a:ext cx="7937500" cy="514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README.md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20300" y="5207000"/>
            <a:ext cx="6261100" cy="320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README.md :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깃허브에서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각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저장소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생성시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프로젝트에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설명을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적는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마크다운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언어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파일입니다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. </a:t>
            </a:r>
          </a:p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ex)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프로젝트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설명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기능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사용방법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라이선스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정보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등</a:t>
            </a:r>
          </a:p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74299"/>
              </a:lnSpc>
            </a:pP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마크다운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: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텍스트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기반의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마크업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언어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(markup language)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쉽게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쓰고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읽을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있으며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HTML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변환이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가능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특수기호와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문자를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이용한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매우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간단한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구조의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문법을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사용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679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3759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README.md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가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무엇일까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22800" y="3416300"/>
            <a:ext cx="9042400" cy="5981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README.md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118100" y="3479800"/>
            <a:ext cx="8039100" cy="61722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README.md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543300" y="1968500"/>
            <a:ext cx="812800" cy="812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5941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8900" y="3632200"/>
            <a:ext cx="51816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자료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출처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1968500"/>
            <a:ext cx="7759700" cy="1244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1968500"/>
            <a:ext cx="1282700" cy="1244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556500" y="2311400"/>
            <a:ext cx="74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45454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245600" y="2082800"/>
            <a:ext cx="64897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1700" b="false" i="false" u="none" strike="noStrike" spc="-100">
                <a:solidFill>
                  <a:srgbClr val="545454"/>
                </a:solidFill>
                <a:latin typeface="Pretendard Regular"/>
              </a:rPr>
              <a:t>https://inpa.tistory.com/entry/GIT-%E2%9A%A1%EF%B8%8F-%EA%B0%9C%EB%85%90-%EC%9B%90%EB%A6%AC-%EC%89%BD%EA%B2%8C%EC%9D%B4%ED%95%B4#%EB%B2%84%EC%A0%84_%EA%B4%80%EB%A6%AC%EB%9E%80?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3378200"/>
            <a:ext cx="7759700" cy="1244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3378200"/>
            <a:ext cx="1282700" cy="1244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556500" y="3733800"/>
            <a:ext cx="74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45454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45600" y="3835400"/>
            <a:ext cx="70358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https://jdcyber.tistory.com/45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4800600"/>
            <a:ext cx="7759700" cy="12446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4800600"/>
            <a:ext cx="1282700" cy="12446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7556500" y="5143500"/>
            <a:ext cx="74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45454"/>
                </a:solidFill>
                <a:latin typeface="Pretendard SemiBold"/>
              </a:rPr>
              <a:t>03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245600" y="5245100"/>
            <a:ext cx="65913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https://sseozytank.tistory.com/41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6210300"/>
            <a:ext cx="7759700" cy="12446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6210300"/>
            <a:ext cx="1282700" cy="12446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7556500" y="6553200"/>
            <a:ext cx="74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45454"/>
                </a:solidFill>
                <a:latin typeface="Pretendard SemiBold"/>
              </a:rPr>
              <a:t>04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45600" y="6654800"/>
            <a:ext cx="67437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https://github-profile-readme-editor.netlify.app/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686800" y="7620000"/>
            <a:ext cx="7759700" cy="12446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7620000"/>
            <a:ext cx="1282700" cy="12446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794000" y="5689600"/>
            <a:ext cx="2921000" cy="29210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7556500" y="7962900"/>
            <a:ext cx="7493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545454"/>
                </a:solidFill>
                <a:latin typeface="Pretendard Semi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45600" y="8064500"/>
            <a:ext cx="65024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1900" b="false" i="false" u="none" strike="noStrike" spc="-100">
                <a:solidFill>
                  <a:srgbClr val="545454"/>
                </a:solidFill>
                <a:latin typeface="Pretendard Regular"/>
              </a:rPr>
              <a:t>https://nancording.tistory.com/95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25500" y="762000"/>
            <a:ext cx="16637000" cy="891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0700" y="9067800"/>
            <a:ext cx="17259300" cy="71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92200" y="1790700"/>
            <a:ext cx="161925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57900" y="2400300"/>
            <a:ext cx="6172200" cy="6172200"/>
          </a:xfrm>
          <a:prstGeom prst="rect">
            <a:avLst/>
          </a:prstGeom>
          <a:effectLst>
            <a:outerShdw dir="2700000" dist="569742" blurRad="379407">
              <a:srgbClr val="000000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22800" y="3987800"/>
            <a:ext cx="9055100" cy="3022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300200" y="1206500"/>
            <a:ext cx="2819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07899"/>
              </a:lnSpc>
            </a:pPr>
            <a:r>
              <a:rPr lang="en-US" sz="1500" b="false" i="false" u="none" strike="noStrike" spc="100">
                <a:solidFill>
                  <a:srgbClr val="FFFFFF"/>
                </a:solidFill>
                <a:latin typeface="Pretendard Regular"/>
              </a:rPr>
              <a:t>Presentation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521700" y="3276600"/>
            <a:ext cx="1244600" cy="1244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5473700" y="6311900"/>
            <a:ext cx="73406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3000" b="false" i="false" u="none" strike="noStrike" spc="400">
                <a:solidFill>
                  <a:srgbClr val="FFFFFF"/>
                </a:solidFill>
                <a:latin typeface="Pretendard Bold"/>
              </a:rPr>
              <a:t> 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Pretendard Bold"/>
              </a:rPr>
              <a:t>경청해주셔서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000" b="false" i="false" u="none" strike="noStrike" spc="400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3000" b="false" i="false" u="none" strike="noStrike" spc="40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24400" y="4508500"/>
            <a:ext cx="8826500" cy="176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1300"/>
              </a:lnSpc>
            </a:pPr>
            <a:r>
              <a:rPr lang="en-US" sz="10000" b="false" i="false" u="none" strike="noStrike">
                <a:solidFill>
                  <a:srgbClr val="FFFFFF"/>
                </a:solidFill>
                <a:latin typeface="SB AggroOTF Medium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845300" y="1803400"/>
            <a:ext cx="4584700" cy="173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700" b="false" i="false" u="none" strike="noStrike">
                <a:solidFill>
                  <a:srgbClr val="545454"/>
                </a:solidFill>
                <a:latin typeface="Pretendard SemiBold"/>
              </a:rPr>
              <a:t>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55900" y="4025900"/>
            <a:ext cx="1206500" cy="1079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5105400"/>
            <a:ext cx="45212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84500" y="4178300"/>
            <a:ext cx="7366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45000" y="4013200"/>
            <a:ext cx="394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Git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이란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무엇인가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45000" y="4610100"/>
            <a:ext cx="3441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Git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에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대한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간략한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설명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13900" y="4025900"/>
            <a:ext cx="1206500" cy="1079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664700" y="4178300"/>
            <a:ext cx="10922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04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55900" y="5638800"/>
            <a:ext cx="1206500" cy="1079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6718300"/>
            <a:ext cx="45212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882900" y="5791200"/>
            <a:ext cx="9525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45000" y="5562600"/>
            <a:ext cx="374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Git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을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왜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알아야할까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45000" y="6210300"/>
            <a:ext cx="3441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git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의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장점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613900" y="5638800"/>
            <a:ext cx="1206500" cy="1079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49000" y="5168900"/>
            <a:ext cx="4521200" cy="12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9690100" y="5791200"/>
            <a:ext cx="10414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341100" y="4076700"/>
            <a:ext cx="394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README.md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341100" y="4648200"/>
            <a:ext cx="3302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Git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꾸미는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방법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755900" y="7251700"/>
            <a:ext cx="1206500" cy="10795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165600" y="8331200"/>
            <a:ext cx="4521200" cy="12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895600" y="7404100"/>
            <a:ext cx="927100" cy="736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4200" b="false" i="false" u="none" strike="noStrike" spc="200">
                <a:solidFill>
                  <a:srgbClr val="545454"/>
                </a:solidFill>
                <a:latin typeface="Pretendard Medium"/>
              </a:rPr>
              <a:t>03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445000" y="7175500"/>
            <a:ext cx="37465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어떻게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사용할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수</a:t>
            </a:r>
            <a:r>
              <a:rPr lang="en-US" sz="3000" b="false" i="false" u="none" strike="noStrike" spc="-1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있을까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445000" y="7810500"/>
            <a:ext cx="3302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Git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을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사용하는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방법과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명령어들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049000" y="6781800"/>
            <a:ext cx="4521200" cy="127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1341100" y="5676900"/>
            <a:ext cx="3949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ko-KR" sz="3000" b="false" i="false" u="none" strike="noStrike" spc="-100">
                <a:solidFill>
                  <a:srgbClr val="545454"/>
                </a:solidFill>
                <a:ea typeface="Pretendard Medium"/>
              </a:rPr>
              <a:t>출처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341100" y="6273800"/>
            <a:ext cx="34417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참고한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자료의</a:t>
            </a:r>
            <a:r>
              <a:rPr lang="en-US" sz="1700" b="false" i="false" u="none" strike="noStrike" spc="-100">
                <a:solidFill>
                  <a:srgbClr val="545454">
                    <a:alpha val="58039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58039"/>
                  </a:srgbClr>
                </a:solidFill>
                <a:ea typeface="Pretendard Light"/>
              </a:rPr>
              <a:t>출처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73200" y="3733800"/>
            <a:ext cx="7937500" cy="514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Git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이란</a:t>
            </a: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무엇인가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20300" y="5689600"/>
            <a:ext cx="6261100" cy="223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Git :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컴퓨터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파일의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변경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사항을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추적하고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파일들의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작업을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조율하는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분산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버전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관리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시스템</a:t>
            </a:r>
          </a:p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Git hub :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분산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버전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관리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툴인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깃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(Git)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를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사용하는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프로젝트를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지원하는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웹호스팅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서비스</a:t>
            </a:r>
          </a:p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/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867900" y="3771900"/>
            <a:ext cx="65659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3759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Git :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분산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버전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관리</a:t>
            </a:r>
            <a:r>
              <a:rPr lang="en-US" sz="2600" b="false" i="false" u="none" strike="noStrike" spc="-2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 spc="-200">
                <a:solidFill>
                  <a:srgbClr val="545454"/>
                </a:solidFill>
                <a:ea typeface="Pretendard Medium"/>
              </a:rPr>
              <a:t>시스템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Git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의</a:t>
            </a:r>
            <a:r>
              <a:rPr lang="en-US" sz="7300" b="false" i="false" u="none" strike="noStrike" spc="-500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 spc="-500">
                <a:solidFill>
                  <a:srgbClr val="545454"/>
                </a:solidFill>
                <a:ea typeface="Pretendard Medium"/>
              </a:rPr>
              <a:t>장점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298700" y="3848100"/>
            <a:ext cx="4330700" cy="47498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581400" y="4343400"/>
            <a:ext cx="1752600" cy="1752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241800" y="4876800"/>
            <a:ext cx="444500" cy="6985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060700" y="6413500"/>
            <a:ext cx="279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1.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병렬개발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06700" y="7429500"/>
            <a:ext cx="35687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여러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명이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동시에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작업하는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병렬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개발이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가능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972300" y="3848100"/>
            <a:ext cx="4330700" cy="4749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67700" y="4343400"/>
            <a:ext cx="1752600" cy="1752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7747000" y="6413500"/>
            <a:ext cx="279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2.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분산</a:t>
            </a: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버전</a:t>
            </a: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관리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51700" y="7277100"/>
            <a:ext cx="37338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인터넷이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연결되지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않은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곳에서도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개발을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진행</a:t>
            </a:r>
          </a:p>
          <a:p>
            <a:pPr algn="ctr" lvl="0">
              <a:lnSpc>
                <a:spcPct val="123669"/>
              </a:lnSpc>
            </a:pP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중앙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저장소가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날라가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버려도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원상복구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가능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658600" y="3848100"/>
            <a:ext cx="4330700" cy="4749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2954000" y="4343400"/>
            <a:ext cx="1752600" cy="17526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8686800" y="4762500"/>
            <a:ext cx="914400" cy="914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309600" y="4686300"/>
            <a:ext cx="1028700" cy="1028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12433300" y="6413500"/>
            <a:ext cx="27940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545454"/>
                </a:solidFill>
                <a:latin typeface="Pretendard Bold"/>
              </a:rPr>
              <a:t>3.</a:t>
            </a:r>
            <a:r>
              <a:rPr lang="ko-KR" sz="2800" b="false" i="false" u="none" strike="noStrike">
                <a:solidFill>
                  <a:srgbClr val="545454"/>
                </a:solidFill>
                <a:ea typeface="Pretendard Bold"/>
              </a:rPr>
              <a:t>체계적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874500" y="7251700"/>
            <a:ext cx="38481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3669"/>
              </a:lnSpc>
            </a:pP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체계적인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개발이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가능</a:t>
            </a:r>
          </a:p>
          <a:p>
            <a:pPr algn="ctr" lvl="0">
              <a:lnSpc>
                <a:spcPct val="123669"/>
              </a:lnSpc>
            </a:pP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프로그램이나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패치를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배포하는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과정도</a:t>
            </a:r>
            <a:r>
              <a:rPr lang="en-US" sz="1700" b="false" i="false" u="none" strike="noStrike" spc="-100">
                <a:solidFill>
                  <a:srgbClr val="545454">
                    <a:alpha val="72157"/>
                  </a:srgbClr>
                </a:solidFill>
                <a:latin typeface="Pretendard Light"/>
              </a:rPr>
              <a:t> </a:t>
            </a:r>
            <a:r>
              <a:rPr lang="ko-KR" sz="1700" b="false" i="false" u="none" strike="noStrike" spc="-100">
                <a:solidFill>
                  <a:srgbClr val="545454">
                    <a:alpha val="72157"/>
                  </a:srgbClr>
                </a:solidFill>
                <a:ea typeface="Pretendard Light"/>
              </a:rPr>
              <a:t>간단해짐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3733800"/>
            <a:ext cx="9271000" cy="514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Git 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사용법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8600" y="6172200"/>
            <a:ext cx="6261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1)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깃허브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접속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 </a:t>
            </a:r>
          </a:p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2)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왼쪽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상단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New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버튼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클릭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0" y="3771900"/>
            <a:ext cx="60198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6426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레포지터리</a:t>
            </a:r>
            <a:r>
              <a:rPr lang="en-US" sz="26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생성하기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3733800"/>
            <a:ext cx="9271000" cy="514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Git 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사용법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88600" y="6654800"/>
            <a:ext cx="6261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3. Repository name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에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이름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적고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생성하기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0" y="3771900"/>
            <a:ext cx="60198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6426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레포지터리</a:t>
            </a:r>
            <a:r>
              <a:rPr lang="en-US" sz="26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생성하기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3733800"/>
            <a:ext cx="9271000" cy="514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Git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에</a:t>
            </a: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올리는</a:t>
            </a: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4000" y="6172200"/>
            <a:ext cx="6261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(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레포지터리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생성시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README file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생성을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체크해서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만들어져있는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상태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)</a:t>
            </a:r>
          </a:p>
          <a:p>
            <a:pPr algn="l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/>
            </a:r>
          </a:p>
          <a:p>
            <a:pPr algn="l" lvl="0">
              <a:lnSpc>
                <a:spcPct val="174299"/>
              </a:lnSpc>
            </a:pP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우측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Add file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클릭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업로드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파일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누르면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파일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업로드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가능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0" y="3771900"/>
            <a:ext cx="60198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6426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파일</a:t>
            </a:r>
            <a:r>
              <a:rPr lang="en-US" sz="26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업로드하기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3733800"/>
            <a:ext cx="9271000" cy="514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Git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에</a:t>
            </a: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올리는</a:t>
            </a: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4000" y="6172200"/>
            <a:ext cx="6261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3.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올릴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파일을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드래그해서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가져오거나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선택</a:t>
            </a:r>
          </a:p>
          <a:p>
            <a:pPr algn="l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4. Commit changes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바로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밑에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업로드하는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파일에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설명을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적으면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가독성이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더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좋아짐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0" y="3771900"/>
            <a:ext cx="60198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6426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파일</a:t>
            </a:r>
            <a:r>
              <a:rPr lang="en-US" sz="26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업로드하기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DCE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6600" y="698500"/>
            <a:ext cx="168021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30100" y="457200"/>
            <a:ext cx="1866900" cy="1739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439900" y="457200"/>
            <a:ext cx="1866900" cy="1739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6600" y="863600"/>
            <a:ext cx="16802100" cy="8775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1028700"/>
            <a:ext cx="16802100" cy="8623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20300" y="787400"/>
            <a:ext cx="1866900" cy="173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1181100"/>
            <a:ext cx="16802100" cy="8458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73200" y="3162300"/>
            <a:ext cx="15316200" cy="12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4495800" y="1968500"/>
            <a:ext cx="812800" cy="812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3733800"/>
            <a:ext cx="9271000" cy="51435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4559300" y="2120900"/>
            <a:ext cx="6858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800" b="false" i="false" u="none" strike="noStrike" spc="100">
                <a:solidFill>
                  <a:srgbClr val="545454"/>
                </a:solidFill>
                <a:latin typeface="Pretendard Regula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00700" y="1701800"/>
            <a:ext cx="83820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2130"/>
              </a:lnSpc>
            </a:pP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Git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에</a:t>
            </a: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올리는</a:t>
            </a:r>
            <a:r>
              <a:rPr lang="en-US" sz="73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7300" b="false" i="false" u="none" strike="noStrike">
                <a:solidFill>
                  <a:srgbClr val="545454"/>
                </a:solidFill>
                <a:ea typeface="Pretendard Medium"/>
              </a:rPr>
              <a:t>방법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4000" y="6413500"/>
            <a:ext cx="6261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74299"/>
              </a:lnSpc>
            </a:pP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올린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직후의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모습</a:t>
            </a:r>
          </a:p>
          <a:p>
            <a:pPr algn="l" lvl="0">
              <a:lnSpc>
                <a:spcPct val="174299"/>
              </a:lnSpc>
            </a:pP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tree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실습과제라는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설명이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덧붙여진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것을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볼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545454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545454"/>
                </a:solidFill>
                <a:ea typeface="Pretendard Light"/>
              </a:rPr>
              <a:t>있음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414000" y="3771900"/>
            <a:ext cx="6019800" cy="7239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0642600" y="3886200"/>
            <a:ext cx="554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2130"/>
              </a:lnSpc>
            </a:pP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파일</a:t>
            </a:r>
            <a:r>
              <a:rPr lang="en-US" sz="2600" b="false" i="false" u="none" strike="noStrike">
                <a:solidFill>
                  <a:srgbClr val="545454"/>
                </a:solidFill>
                <a:latin typeface="Pretendard Medium"/>
              </a:rPr>
              <a:t> </a:t>
            </a:r>
            <a:r>
              <a:rPr lang="ko-KR" sz="2600" b="false" i="false" u="none" strike="noStrike">
                <a:solidFill>
                  <a:srgbClr val="545454"/>
                </a:solidFill>
                <a:ea typeface="Pretendard Medium"/>
              </a:rPr>
              <a:t>업로드하기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